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  <p:sldId id="271" r:id="rId18"/>
    <p:sldId id="276" r:id="rId19"/>
    <p:sldId id="272" r:id="rId20"/>
    <p:sldId id="273" r:id="rId21"/>
    <p:sldId id="277" r:id="rId22"/>
    <p:sldId id="274" r:id="rId23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27F18-9989-4624-9A67-622F05A99FB9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FDDC5-5A81-48DC-9842-7F19C3E8A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65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F4338-6ECF-46AF-9DDE-D9DD7B20782B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A1A13-3F89-4D1C-8650-8EBDAF0E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67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2A8F932-8826-4DB0-9994-86633084C9FA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7924800" cy="1524000"/>
          </a:xfrm>
        </p:spPr>
        <p:txBody>
          <a:bodyPr/>
          <a:lstStyle/>
          <a:p>
            <a:r>
              <a:rPr lang="en-US" sz="4000" dirty="0" smtClean="0"/>
              <a:t>OSM 419 – Operations Strategy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90800"/>
            <a:ext cx="6858000" cy="16764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Asset and Network Flexibility and Consolidation</a:t>
            </a:r>
            <a:endParaRPr lang="en-US" sz="300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14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Different Kinds and Benefits of Flexibility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Asset type: what kind of assets are best?</a:t>
            </a:r>
          </a:p>
          <a:p>
            <a:r>
              <a:rPr lang="en-US" dirty="0" smtClean="0"/>
              <a:t>Flexibility: “the ability to adapt or change”</a:t>
            </a:r>
          </a:p>
          <a:p>
            <a:pPr lvl="1"/>
            <a:r>
              <a:rPr lang="en-US" sz="2000" dirty="0" smtClean="0"/>
              <a:t>Scope flexibility: breadth of activities</a:t>
            </a:r>
          </a:p>
          <a:p>
            <a:pPr lvl="1"/>
            <a:r>
              <a:rPr lang="en-US" sz="2000" dirty="0" smtClean="0"/>
              <a:t>Agility: speed at which an asset/network/organization change</a:t>
            </a:r>
          </a:p>
          <a:p>
            <a:pPr lvl="1"/>
            <a:r>
              <a:rPr lang="en-US" sz="2000" dirty="0" err="1" smtClean="0"/>
              <a:t>Dynaco</a:t>
            </a:r>
            <a:r>
              <a:rPr lang="en-US" sz="2000" dirty="0" smtClean="0"/>
              <a:t> USA – rationalized flexibility</a:t>
            </a:r>
          </a:p>
          <a:p>
            <a:pPr lvl="1"/>
            <a:r>
              <a:rPr lang="en-US" sz="2000" dirty="0" smtClean="0"/>
              <a:t>Toyota Motor Co. – modular car designs, platform sharing, flexible capacity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4349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Flexible vs. Specialized Assets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Specialized/Dedicated Assets</a:t>
            </a:r>
          </a:p>
          <a:p>
            <a:endParaRPr lang="en-US" dirty="0"/>
          </a:p>
          <a:p>
            <a:r>
              <a:rPr lang="en-US" dirty="0" smtClean="0"/>
              <a:t>Generalists/General-purpose Equipment</a:t>
            </a:r>
          </a:p>
          <a:p>
            <a:endParaRPr lang="en-US" dirty="0"/>
          </a:p>
          <a:p>
            <a:r>
              <a:rPr lang="en-US" dirty="0" smtClean="0"/>
              <a:t>Flexible assets </a:t>
            </a:r>
          </a:p>
          <a:p>
            <a:pPr lvl="1"/>
            <a:r>
              <a:rPr lang="en-US" sz="2000" dirty="0" smtClean="0"/>
              <a:t>Cross-trained employees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8426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Scope/Mix Flexibility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Scope/Mix Flexibility: breadth of activities that an asset can perform.</a:t>
            </a:r>
          </a:p>
          <a:p>
            <a:endParaRPr lang="en-US" dirty="0"/>
          </a:p>
          <a:p>
            <a:r>
              <a:rPr lang="en-US" dirty="0" smtClean="0"/>
              <a:t>Economies of scope: incremental value obtained from sharing assets over several markets/products.</a:t>
            </a:r>
          </a:p>
          <a:p>
            <a:endParaRPr lang="en-US" dirty="0"/>
          </a:p>
          <a:p>
            <a:r>
              <a:rPr lang="en-US" dirty="0" smtClean="0"/>
              <a:t>Mix flexibility is especially beneficial for organizations where the aggregate category volume is fairly stable, but customer choice within the category hard to predict.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734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600200"/>
          </a:xfrm>
        </p:spPr>
        <p:txBody>
          <a:bodyPr/>
          <a:lstStyle/>
          <a:p>
            <a:r>
              <a:rPr lang="en-US" sz="4000" dirty="0" smtClean="0"/>
              <a:t>Scale/Volume Flexibility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Scale/Volume Flexibility: the degree to which a resource can change its processing rate or production volume.</a:t>
            </a:r>
          </a:p>
          <a:p>
            <a:endParaRPr lang="en-US" dirty="0"/>
          </a:p>
          <a:p>
            <a:r>
              <a:rPr lang="en-US" dirty="0" smtClean="0"/>
              <a:t>Scale flexibility is especially important for organizations that face high seasonality or uncertainty in demand volume.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54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Agility and New Product Flexibility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Agility</a:t>
            </a:r>
          </a:p>
          <a:p>
            <a:pPr lvl="1"/>
            <a:r>
              <a:rPr lang="en-US" sz="2000" dirty="0" smtClean="0"/>
              <a:t>Quick changeovers, postponement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New Product Flexibility: measures the ability to introduce new products into the operating system (affecting sourcing, production and distribution)</a:t>
            </a:r>
          </a:p>
          <a:p>
            <a:endParaRPr lang="en-US" dirty="0"/>
          </a:p>
          <a:p>
            <a:pPr lvl="1"/>
            <a:r>
              <a:rPr lang="en-US" sz="2000" dirty="0" smtClean="0"/>
              <a:t>Nike </a:t>
            </a:r>
            <a:r>
              <a:rPr lang="en-US" sz="2000" dirty="0" err="1" smtClean="0"/>
              <a:t>FuelBand</a:t>
            </a:r>
            <a:r>
              <a:rPr lang="en-US" sz="2000" dirty="0" smtClean="0"/>
              <a:t> – switch from apparel-focused supply chain to a consumer electronics supply chain.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105400"/>
            <a:ext cx="1609726" cy="160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4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600200"/>
          </a:xfrm>
        </p:spPr>
        <p:txBody>
          <a:bodyPr/>
          <a:lstStyle/>
          <a:p>
            <a:r>
              <a:rPr lang="en-US" sz="4000" dirty="0" smtClean="0"/>
              <a:t>Robustness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Robustness: performance (e.g. cost, quality, responsiveness) does not vary much over the range of activities performed.</a:t>
            </a:r>
          </a:p>
          <a:p>
            <a:endParaRPr lang="en-US" dirty="0"/>
          </a:p>
          <a:p>
            <a:r>
              <a:rPr lang="en-US" dirty="0" smtClean="0"/>
              <a:t>Each resource has at least one activity that maximizes its performance.</a:t>
            </a:r>
          </a:p>
          <a:p>
            <a:endParaRPr lang="en-US" dirty="0"/>
          </a:p>
          <a:p>
            <a:r>
              <a:rPr lang="en-US" dirty="0" smtClean="0"/>
              <a:t>If deviating from that preferred activity decreases performance, then the resource is inflexible.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312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Automation impacts Flexibility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Automation: the degree to which a process can operate without human supervision.</a:t>
            </a:r>
          </a:p>
          <a:p>
            <a:endParaRPr lang="en-US" dirty="0" smtClean="0"/>
          </a:p>
          <a:p>
            <a:r>
              <a:rPr lang="en-US" dirty="0" smtClean="0"/>
              <a:t>Manual processes typically utilize some capital equipment, but their operation also requires human presence.</a:t>
            </a:r>
          </a:p>
          <a:p>
            <a:pPr lvl="1"/>
            <a:r>
              <a:rPr lang="en-US" sz="2000" dirty="0" smtClean="0"/>
              <a:t>Most service processes such as restaurants</a:t>
            </a:r>
          </a:p>
          <a:p>
            <a:r>
              <a:rPr lang="en-US" dirty="0" smtClean="0"/>
              <a:t>Fully automated processes without human supervision.</a:t>
            </a:r>
          </a:p>
          <a:p>
            <a:pPr lvl="1"/>
            <a:r>
              <a:rPr lang="en-US" sz="2000" dirty="0" smtClean="0"/>
              <a:t>Glass manufacturing plants must operate continuously to prevent molten glass from solidifying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09561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Degree of Automation vs. </a:t>
            </a:r>
            <a:br>
              <a:rPr lang="en-US" sz="4000" dirty="0" smtClean="0"/>
            </a:br>
            <a:r>
              <a:rPr lang="en-US" sz="4000" dirty="0" smtClean="0"/>
              <a:t>Degree of Flexibility</a:t>
            </a:r>
            <a:endParaRPr lang="en-US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364" y="1600200"/>
            <a:ext cx="589327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559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Alignment with Capabilities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Agile manual process – agile worker based production are systems with cross-trained operators and equipment whose operation requires constant human presence.</a:t>
            </a:r>
          </a:p>
          <a:p>
            <a:r>
              <a:rPr lang="en-US" dirty="0" smtClean="0"/>
              <a:t>Automation can provide higher consistency (quality), volumes or lower costs.</a:t>
            </a:r>
          </a:p>
          <a:p>
            <a:r>
              <a:rPr lang="en-US" dirty="0" smtClean="0"/>
              <a:t>Increased automation typically comes with increased rigidity leading to a trade-off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043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Obstacles to Achieving Flexibility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Flexibility is expensive and difficult to value</a:t>
            </a:r>
          </a:p>
          <a:p>
            <a:r>
              <a:rPr lang="en-US" dirty="0" smtClean="0"/>
              <a:t>Flexibility is not used appropriately</a:t>
            </a:r>
          </a:p>
          <a:p>
            <a:r>
              <a:rPr lang="en-US" dirty="0" smtClean="0"/>
              <a:t>Flexibility is not well understood</a:t>
            </a:r>
          </a:p>
          <a:p>
            <a:r>
              <a:rPr lang="en-US" dirty="0" smtClean="0"/>
              <a:t>Complexity, competition, and customer perception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993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Asset Flexibility: Valuation and Consolidation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3-D printer for additive manufacturing</a:t>
            </a:r>
          </a:p>
          <a:p>
            <a:endParaRPr lang="en-US" dirty="0"/>
          </a:p>
          <a:p>
            <a:r>
              <a:rPr lang="en-US" dirty="0" smtClean="0"/>
              <a:t>1) scale economies (aggregating volumes)</a:t>
            </a:r>
          </a:p>
          <a:p>
            <a:r>
              <a:rPr lang="en-US" dirty="0" smtClean="0"/>
              <a:t>2) risk pooling (aggregating volatilities)</a:t>
            </a:r>
          </a:p>
          <a:p>
            <a:r>
              <a:rPr lang="en-US" dirty="0" smtClean="0"/>
              <a:t>3) allocation flexibility and information updating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815" y="3886200"/>
            <a:ext cx="292608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67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Network Flexibility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Dedicated network</a:t>
            </a:r>
          </a:p>
          <a:p>
            <a:r>
              <a:rPr lang="en-US" dirty="0" smtClean="0"/>
              <a:t>Asset flexibility = resource sharing</a:t>
            </a:r>
          </a:p>
          <a:p>
            <a:r>
              <a:rPr lang="en-US" dirty="0" smtClean="0"/>
              <a:t>Resource substitution </a:t>
            </a:r>
            <a:endParaRPr lang="en-US" dirty="0"/>
          </a:p>
          <a:p>
            <a:r>
              <a:rPr lang="en-US" dirty="0" smtClean="0"/>
              <a:t>Hybrid networks</a:t>
            </a:r>
          </a:p>
          <a:p>
            <a:r>
              <a:rPr lang="en-US" dirty="0" smtClean="0"/>
              <a:t>Transshipment </a:t>
            </a:r>
          </a:p>
          <a:p>
            <a:r>
              <a:rPr lang="en-US" dirty="0" smtClean="0"/>
              <a:t>Postponed differentiation and late customization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903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Network Flexibility</a:t>
            </a:r>
            <a:endParaRPr lang="en-US" sz="4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2" y="2001044"/>
            <a:ext cx="616267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517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Tailored Network Flexibility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Dedicated and flexible assets</a:t>
            </a:r>
          </a:p>
          <a:p>
            <a:r>
              <a:rPr lang="en-US" dirty="0" smtClean="0"/>
              <a:t>Resource pooling and chained routing</a:t>
            </a:r>
          </a:p>
          <a:p>
            <a:r>
              <a:rPr lang="en-US" dirty="0" smtClean="0"/>
              <a:t>Tailored mix flexibility</a:t>
            </a:r>
          </a:p>
          <a:p>
            <a:r>
              <a:rPr lang="en-US" dirty="0" smtClean="0"/>
              <a:t>Tailored component commonality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217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Tailored Network Flexibility</a:t>
            </a:r>
            <a:endParaRPr lang="en-US" sz="4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2101056"/>
            <a:ext cx="64198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533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Design Strategies for Flexibility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or universal design</a:t>
            </a:r>
          </a:p>
          <a:p>
            <a:r>
              <a:rPr lang="en-US" dirty="0" smtClean="0"/>
              <a:t>Component commonality and platform sharing</a:t>
            </a:r>
          </a:p>
          <a:p>
            <a:r>
              <a:rPr lang="en-US" dirty="0" smtClean="0"/>
              <a:t>Modular design</a:t>
            </a:r>
          </a:p>
          <a:p>
            <a:r>
              <a:rPr lang="en-US" dirty="0" smtClean="0"/>
              <a:t>Complexity : design structure matrix</a:t>
            </a:r>
          </a:p>
          <a:p>
            <a:pPr lvl="1"/>
            <a:r>
              <a:rPr lang="en-US" sz="1800" dirty="0" smtClean="0"/>
              <a:t>Complexity = (sum of all elements) X (sum of all interactions)</a:t>
            </a:r>
          </a:p>
          <a:p>
            <a:r>
              <a:rPr lang="en-US" dirty="0" smtClean="0"/>
              <a:t>The downside of modular design is the benefit of integral design</a:t>
            </a:r>
          </a:p>
          <a:p>
            <a:r>
              <a:rPr lang="en-US" dirty="0" smtClean="0"/>
              <a:t>Adaptable design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35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Design Strategies</a:t>
            </a:r>
            <a:endParaRPr lang="en-US" sz="4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1758156"/>
            <a:ext cx="645795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94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Mass Customization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Compromise between mass production and full custom work.</a:t>
            </a:r>
          </a:p>
          <a:p>
            <a:r>
              <a:rPr lang="en-US" dirty="0" smtClean="0"/>
              <a:t>Balance the demand benefits of customization with the supply efficiencies of standardization by limiting customer choice to a pre-set range while increasing the flexibility of a flow process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44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Mass Customization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5" y="1752600"/>
            <a:ext cx="64008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996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Mass Customization </a:t>
            </a:r>
            <a:br>
              <a:rPr lang="en-US" sz="4000" dirty="0" smtClean="0"/>
            </a:br>
            <a:r>
              <a:rPr lang="en-US" sz="4000" dirty="0" smtClean="0"/>
              <a:t>Product and Channels</a:t>
            </a:r>
            <a:endParaRPr lang="en-US" sz="4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2" y="2272506"/>
            <a:ext cx="635317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884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Guidelines for Capacity Flexibility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little flexibility goes a long way when used smartly</a:t>
            </a:r>
          </a:p>
          <a:p>
            <a:r>
              <a:rPr lang="en-US" dirty="0" smtClean="0"/>
              <a:t>Reduce the cost of flexibility using adaptable capacity and setup time reduction</a:t>
            </a:r>
          </a:p>
          <a:p>
            <a:r>
              <a:rPr lang="en-US" dirty="0" smtClean="0"/>
              <a:t>Determine the required level of flexibility</a:t>
            </a:r>
          </a:p>
          <a:p>
            <a:r>
              <a:rPr lang="en-US" dirty="0" smtClean="0"/>
              <a:t>Integrate flexibility strategy with new product strategy</a:t>
            </a:r>
          </a:p>
          <a:p>
            <a:r>
              <a:rPr lang="en-US" dirty="0" smtClean="0"/>
              <a:t>Be clear on the role of flexibility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131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6927</TotalTime>
  <Words>592</Words>
  <Application>Microsoft Office PowerPoint</Application>
  <PresentationFormat>On-screen Show (4:3)</PresentationFormat>
  <Paragraphs>99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Courier New</vt:lpstr>
      <vt:lpstr>Palatino Linotype</vt:lpstr>
      <vt:lpstr>Executive</vt:lpstr>
      <vt:lpstr>OSM 419 – Operations Strategy</vt:lpstr>
      <vt:lpstr>Different Kinds and Benefits of Flexibility</vt:lpstr>
      <vt:lpstr>Flexible vs. Specialized Assets</vt:lpstr>
      <vt:lpstr>Scope/Mix Flexibility</vt:lpstr>
      <vt:lpstr>Scale/Volume Flexibility</vt:lpstr>
      <vt:lpstr>Agility and New Product Flexibility</vt:lpstr>
      <vt:lpstr>Robustness</vt:lpstr>
      <vt:lpstr>Automation impacts Flexibility</vt:lpstr>
      <vt:lpstr>Degree of Automation vs.  Degree of Flexibility</vt:lpstr>
      <vt:lpstr>Alignment with Capabilities</vt:lpstr>
      <vt:lpstr>Obstacles to Achieving Flexibility</vt:lpstr>
      <vt:lpstr>Asset Flexibility: Valuation and Consolidation</vt:lpstr>
      <vt:lpstr>Network Flexibility </vt:lpstr>
      <vt:lpstr>Network Flexibility</vt:lpstr>
      <vt:lpstr>Tailored Network Flexibility</vt:lpstr>
      <vt:lpstr>Tailored Network Flexibility</vt:lpstr>
      <vt:lpstr>Product Design Strategies for Flexibility</vt:lpstr>
      <vt:lpstr>Product Design Strategies</vt:lpstr>
      <vt:lpstr>Mass Customization</vt:lpstr>
      <vt:lpstr>Mass Customization</vt:lpstr>
      <vt:lpstr>Mass Customization  Product and Channels</vt:lpstr>
      <vt:lpstr>Guidelines for Capacity Flexibility</vt:lpstr>
    </vt:vector>
  </TitlesOfParts>
  <Company>Cleveland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OSM 419 – Operations Strategy</dc:title>
  <dc:creator>Cleveland State University</dc:creator>
  <cp:lastModifiedBy>Cigdem  Ataseven</cp:lastModifiedBy>
  <cp:revision>88</cp:revision>
  <cp:lastPrinted>2016-10-05T23:14:09Z</cp:lastPrinted>
  <dcterms:created xsi:type="dcterms:W3CDTF">2016-08-31T16:27:08Z</dcterms:created>
  <dcterms:modified xsi:type="dcterms:W3CDTF">2018-10-01T01:47:28Z</dcterms:modified>
</cp:coreProperties>
</file>